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handoutMasterIdLst>
    <p:handoutMasterId r:id="rId26"/>
  </p:handoutMasterIdLst>
  <p:sldIdLst>
    <p:sldId id="256" r:id="rId2"/>
    <p:sldId id="327" r:id="rId3"/>
    <p:sldId id="282" r:id="rId4"/>
    <p:sldId id="312" r:id="rId5"/>
    <p:sldId id="287" r:id="rId6"/>
    <p:sldId id="288" r:id="rId7"/>
    <p:sldId id="308" r:id="rId8"/>
    <p:sldId id="302" r:id="rId9"/>
    <p:sldId id="289" r:id="rId10"/>
    <p:sldId id="322" r:id="rId11"/>
    <p:sldId id="328" r:id="rId12"/>
    <p:sldId id="329" r:id="rId13"/>
    <p:sldId id="330" r:id="rId14"/>
    <p:sldId id="331" r:id="rId15"/>
    <p:sldId id="332" r:id="rId16"/>
    <p:sldId id="333" r:id="rId17"/>
    <p:sldId id="334" r:id="rId18"/>
    <p:sldId id="335" r:id="rId19"/>
    <p:sldId id="336" r:id="rId20"/>
    <p:sldId id="337" r:id="rId21"/>
    <p:sldId id="338" r:id="rId22"/>
    <p:sldId id="339" r:id="rId23"/>
    <p:sldId id="276" r:id="rId24"/>
    <p:sldId id="30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84"/>
    <p:restoredTop sz="94690"/>
  </p:normalViewPr>
  <p:slideViewPr>
    <p:cSldViewPr snapToGrid="0" snapToObjects="1">
      <p:cViewPr varScale="1">
        <p:scale>
          <a:sx n="91" d="100"/>
          <a:sy n="91" d="100"/>
        </p:scale>
        <p:origin x="123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handoutMaster" Target="handoutMasters/handout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33859-3CFE-9E42-B354-1E72A55EB193}" type="datetimeFigureOut">
              <a:rPr lang="es-ES_tradnl" smtClean="0"/>
              <a:t>6/9/22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DA3F6-8CB8-6846-88CD-C48E13A61E47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80097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9/6/22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9/6/22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9/6/22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9/6/22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9/6/22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9/6/22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9/6/22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9/6/22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9/6/22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9/6/22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C7E7-EA8E-4DA7-915E-CC098D9BADCB}" type="datetimeFigureOut">
              <a:rPr lang="en-US" smtClean="0"/>
              <a:t>9/6/22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679BC7E7-EA8E-4DA7-915E-CC098D9BADCB}" type="datetimeFigureOut">
              <a:rPr lang="en-US" smtClean="0"/>
              <a:t>9/6/22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9F2F5E10-5301-4EE6-90D2-A6C4A3F62BED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1439" y="1193913"/>
            <a:ext cx="7554598" cy="4002162"/>
          </a:xfrm>
        </p:spPr>
        <p:txBody>
          <a:bodyPr/>
          <a:lstStyle/>
          <a:p>
            <a:r>
              <a:rPr lang="es-ES_tradnl" sz="9600" dirty="0" smtClean="0"/>
              <a:t>Con el tiempo </a:t>
            </a:r>
            <a:r>
              <a:rPr lang="es-ES_tradnl" sz="9600" dirty="0" smtClean="0">
                <a:solidFill>
                  <a:srgbClr val="FF0080"/>
                </a:solidFill>
              </a:rPr>
              <a:t>a</a:t>
            </a:r>
            <a:r>
              <a:rPr lang="es-ES_tradnl" sz="9600" dirty="0" smtClean="0"/>
              <a:t> </a:t>
            </a:r>
            <a:r>
              <a:rPr lang="es-ES_tradnl" sz="9600" dirty="0" smtClean="0">
                <a:solidFill>
                  <a:srgbClr val="FF0080"/>
                </a:solidFill>
              </a:rPr>
              <a:t>mi favor</a:t>
            </a:r>
            <a:endParaRPr lang="es-ES_tradnl" sz="9600" dirty="0">
              <a:solidFill>
                <a:srgbClr val="FF008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439" y="5463213"/>
            <a:ext cx="6858000" cy="914400"/>
          </a:xfrm>
        </p:spPr>
        <p:txBody>
          <a:bodyPr/>
          <a:lstStyle/>
          <a:p>
            <a:pPr algn="ctr"/>
            <a:r>
              <a:rPr lang="es-ES_tradnl" dirty="0" smtClean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Por Lula Camas</a:t>
            </a:r>
            <a:endParaRPr lang="es-ES_tradnl" dirty="0">
              <a:solidFill>
                <a:schemeClr val="tx1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5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777" y="409432"/>
            <a:ext cx="1502176" cy="185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64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7" y="717799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es-ES_tradnl" sz="4000" b="1" dirty="0" smtClean="0">
                <a:solidFill>
                  <a:schemeClr val="tx1"/>
                </a:solidFill>
              </a:rPr>
              <a:t>Defina </a:t>
            </a:r>
            <a:r>
              <a:rPr lang="es-ES_tradnl" sz="4000" b="1" dirty="0" smtClean="0">
                <a:solidFill>
                  <a:srgbClr val="FF0080"/>
                </a:solidFill>
              </a:rPr>
              <a:t>sus objetivos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  <p:pic>
        <p:nvPicPr>
          <p:cNvPr id="6148" name="Picture 4" descr="bjetivos de una empresa: concepto, tipos y sus característic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884" y="2043362"/>
            <a:ext cx="5762625" cy="4074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08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7" y="358571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es-ES_tradnl" sz="4000" b="1" dirty="0" smtClean="0">
                <a:solidFill>
                  <a:schemeClr val="tx1"/>
                </a:solidFill>
              </a:rPr>
              <a:t>prio</a:t>
            </a:r>
            <a:r>
              <a:rPr lang="es-ES_tradnl" sz="4000" b="1" dirty="0" smtClean="0">
                <a:solidFill>
                  <a:srgbClr val="FF0080"/>
                </a:solidFill>
              </a:rPr>
              <a:t>rice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  <p:pic>
        <p:nvPicPr>
          <p:cNvPr id="7170" name="Picture 2" descr="ómo priorizar tareas? Técnicas y aplicaciones de gestió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429" y="2076019"/>
            <a:ext cx="5973536" cy="3735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39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7" y="521856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es-ES_tradnl" sz="4000" b="1" dirty="0" smtClean="0">
                <a:solidFill>
                  <a:schemeClr val="tx1"/>
                </a:solidFill>
              </a:rPr>
              <a:t>plani</a:t>
            </a:r>
            <a:r>
              <a:rPr lang="es-ES_tradnl" sz="4000" b="1" dirty="0" smtClean="0">
                <a:solidFill>
                  <a:srgbClr val="FF0080"/>
                </a:solidFill>
              </a:rPr>
              <a:t>fique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  <p:pic>
        <p:nvPicPr>
          <p:cNvPr id="8194" name="Picture 2" descr="os 10 consejos para planificar tus objetivos del año (y cumplirlos) - El  C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29" y="1847419"/>
            <a:ext cx="7726136" cy="4342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345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7" y="717799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es-ES_tradnl" sz="4000" b="1" dirty="0" smtClean="0">
                <a:solidFill>
                  <a:schemeClr val="tx1"/>
                </a:solidFill>
              </a:rPr>
              <a:t>Tenga </a:t>
            </a:r>
            <a:r>
              <a:rPr lang="es-ES_tradnl" sz="4000" b="1" dirty="0" smtClean="0">
                <a:solidFill>
                  <a:srgbClr val="FF0080"/>
                </a:solidFill>
              </a:rPr>
              <a:t>disciplina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  <p:pic>
        <p:nvPicPr>
          <p:cNvPr id="9220" name="Picture 4" descr="l valor de la disciplina para nuestro diario vivir: 6 beneficios  in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197" y="2579914"/>
            <a:ext cx="533400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2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7" y="717799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es-ES_tradnl" sz="4000" b="1" dirty="0" smtClean="0">
                <a:solidFill>
                  <a:schemeClr val="tx1"/>
                </a:solidFill>
              </a:rPr>
              <a:t>Sea </a:t>
            </a:r>
            <a:r>
              <a:rPr lang="es-ES_tradnl" sz="4000" b="1" dirty="0" smtClean="0">
                <a:solidFill>
                  <a:srgbClr val="FF0080"/>
                </a:solidFill>
              </a:rPr>
              <a:t>puntual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  <p:pic>
        <p:nvPicPr>
          <p:cNvPr id="10242" name="Picture 2" descr="a importancia de ser puntual para el emprendedo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61"/>
          <a:stretch/>
        </p:blipFill>
        <p:spPr bwMode="auto">
          <a:xfrm>
            <a:off x="2228670" y="2273250"/>
            <a:ext cx="4675054" cy="3757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433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7" y="717799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es-ES_tradnl" sz="4000" b="1" dirty="0" smtClean="0">
                <a:solidFill>
                  <a:schemeClr val="tx1"/>
                </a:solidFill>
              </a:rPr>
              <a:t>Aproveche los tiempos </a:t>
            </a:r>
            <a:r>
              <a:rPr lang="es-ES_tradnl" sz="4000" b="1" dirty="0" smtClean="0">
                <a:solidFill>
                  <a:srgbClr val="FF0080"/>
                </a:solidFill>
              </a:rPr>
              <a:t>muertos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  <p:pic>
        <p:nvPicPr>
          <p:cNvPr id="11270" name="Picture 6" descr="bjeto de dibujos animados de tiempo de reloj de alarma de llamada 6367133  Vector en Vecteez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111" y="2220685"/>
            <a:ext cx="3984171" cy="398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5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7" y="717799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es-ES_tradnl" sz="4000" b="1" dirty="0" smtClean="0">
                <a:solidFill>
                  <a:schemeClr val="tx1"/>
                </a:solidFill>
              </a:rPr>
              <a:t>Haga uso eficiente de </a:t>
            </a:r>
            <a:r>
              <a:rPr lang="es-ES_tradnl" sz="4000" b="1" dirty="0" smtClean="0">
                <a:solidFill>
                  <a:srgbClr val="FF0080"/>
                </a:solidFill>
              </a:rPr>
              <a:t>la tecnología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  <p:pic>
        <p:nvPicPr>
          <p:cNvPr id="12290" name="Picture 2" descr="ía de la Tecnología: estas son las tendencias que marcarán el 2022 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904" y="2043362"/>
            <a:ext cx="5992586" cy="3995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341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7" y="717799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es-ES_tradnl" sz="4000" b="1" dirty="0" smtClean="0">
                <a:solidFill>
                  <a:schemeClr val="tx1"/>
                </a:solidFill>
              </a:rPr>
              <a:t>Haga </a:t>
            </a:r>
            <a:r>
              <a:rPr lang="es-ES" sz="4000" b="1" dirty="0" smtClean="0">
                <a:solidFill>
                  <a:schemeClr val="tx1"/>
                </a:solidFill>
              </a:rPr>
              <a:t>las cosas en el momento </a:t>
            </a:r>
            <a:r>
              <a:rPr lang="es-ES" sz="4000" b="1" dirty="0" smtClean="0">
                <a:solidFill>
                  <a:srgbClr val="FF0080"/>
                </a:solidFill>
              </a:rPr>
              <a:t>indicado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  <p:pic>
        <p:nvPicPr>
          <p:cNvPr id="13316" name="Picture 4" descr="acebook &quot;like&quot; icon | Like de facebook, Actividades de quinto grado, 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975" y="2043362"/>
            <a:ext cx="4958443" cy="4562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08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7" y="717799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es-ES" sz="4000" b="1" dirty="0" smtClean="0">
                <a:solidFill>
                  <a:schemeClr val="tx1"/>
                </a:solidFill>
              </a:rPr>
              <a:t>Maneje eficientemente </a:t>
            </a:r>
            <a:r>
              <a:rPr lang="es-ES" sz="4000" b="1" dirty="0" smtClean="0">
                <a:solidFill>
                  <a:srgbClr val="FF0080"/>
                </a:solidFill>
              </a:rPr>
              <a:t>su agenda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  <p:pic>
        <p:nvPicPr>
          <p:cNvPr id="14338" name="Picture 2" descr="ectores e ilustraciones de Agenda para descargar gratis | Freepi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72" b="13786"/>
          <a:stretch/>
        </p:blipFill>
        <p:spPr bwMode="auto">
          <a:xfrm>
            <a:off x="1880147" y="2340063"/>
            <a:ext cx="5372100" cy="3864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4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7" y="0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es-ES" sz="4000" b="1" dirty="0" smtClean="0">
                <a:solidFill>
                  <a:schemeClr val="tx1"/>
                </a:solidFill>
              </a:rPr>
              <a:t>dele</a:t>
            </a:r>
            <a:r>
              <a:rPr lang="es-ES" sz="4000" b="1" dirty="0" smtClean="0">
                <a:solidFill>
                  <a:srgbClr val="FF0080"/>
                </a:solidFill>
              </a:rPr>
              <a:t>gue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  <p:pic>
        <p:nvPicPr>
          <p:cNvPr id="15362" name="Picture 2" descr=" tareas que jamás debes delegar | Guido Cattan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747" y="1325563"/>
            <a:ext cx="66675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85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half" idx="2"/>
          </p:nvPr>
        </p:nvSpPr>
        <p:spPr>
          <a:xfrm>
            <a:off x="457200" y="1764071"/>
            <a:ext cx="8067822" cy="4480560"/>
          </a:xfrm>
        </p:spPr>
        <p:txBody>
          <a:bodyPr>
            <a:normAutofit fontScale="92500"/>
          </a:bodyPr>
          <a:lstStyle/>
          <a:p>
            <a:pPr algn="just"/>
            <a:r>
              <a:rPr lang="es-ES_tradnl" sz="2800" u="sng" dirty="0" smtClean="0"/>
              <a:t>Objetivo:</a:t>
            </a:r>
            <a:endParaRPr lang="es-ES_tradnl" sz="2800" dirty="0"/>
          </a:p>
          <a:p>
            <a:pPr algn="just"/>
            <a:r>
              <a:rPr lang="es-ES_tradnl" sz="2800" dirty="0" smtClean="0"/>
              <a:t>Convertir del tiempo en tu aliado para alcanzar la plenitu</a:t>
            </a:r>
            <a:r>
              <a:rPr lang="es-ES_tradnl" sz="2800" dirty="0"/>
              <a:t>d</a:t>
            </a:r>
            <a:r>
              <a:rPr lang="es-ES_tradnl" sz="2800" dirty="0" smtClean="0"/>
              <a:t>.</a:t>
            </a:r>
          </a:p>
          <a:p>
            <a:pPr algn="just"/>
            <a:endParaRPr lang="es-ES_tradnl" sz="2800" dirty="0"/>
          </a:p>
          <a:p>
            <a:r>
              <a:rPr lang="es-ES_tradnl" sz="2800" u="sng" dirty="0" smtClean="0"/>
              <a:t>Contenido:</a:t>
            </a:r>
            <a:endParaRPr lang="es-ES_tradnl" sz="2800" u="sng" dirty="0"/>
          </a:p>
          <a:p>
            <a:pPr marL="514350" indent="-514350">
              <a:buAutoNum type="arabicPeriod"/>
            </a:pPr>
            <a:r>
              <a:rPr lang="es-ES_tradnl" sz="2800" dirty="0"/>
              <a:t>Identificando mis emociones</a:t>
            </a:r>
          </a:p>
          <a:p>
            <a:pPr marL="514350" indent="-514350">
              <a:buAutoNum type="arabicPeriod"/>
            </a:pPr>
            <a:r>
              <a:rPr lang="es-ES_tradnl" sz="2800" dirty="0"/>
              <a:t>La nueva era y el tiempo. Ventaja o desventaja</a:t>
            </a:r>
          </a:p>
          <a:p>
            <a:pPr marL="514350" indent="-514350">
              <a:buAutoNum type="arabicPeriod"/>
            </a:pPr>
            <a:r>
              <a:rPr lang="es-ES_tradnl" sz="2800" dirty="0"/>
              <a:t>Convirtiendo el tiempo en mi aliado</a:t>
            </a:r>
          </a:p>
          <a:p>
            <a:pPr algn="just"/>
            <a:endParaRPr lang="es-ES_tradnl" sz="2000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57200" y="279327"/>
            <a:ext cx="8067822" cy="1371600"/>
          </a:xfrm>
        </p:spPr>
        <p:txBody>
          <a:bodyPr>
            <a:noAutofit/>
          </a:bodyPr>
          <a:lstStyle/>
          <a:p>
            <a:r>
              <a:rPr lang="es-ES_tradnl" sz="4800" dirty="0" smtClean="0"/>
              <a:t>Con el tiempo </a:t>
            </a:r>
            <a:br>
              <a:rPr lang="es-ES_tradnl" sz="4800" dirty="0" smtClean="0"/>
            </a:br>
            <a:r>
              <a:rPr lang="es-ES_tradnl" sz="4800" dirty="0" smtClean="0">
                <a:solidFill>
                  <a:schemeClr val="tx1"/>
                </a:solidFill>
              </a:rPr>
              <a:t>a mi favor</a:t>
            </a:r>
            <a:endParaRPr lang="es-ES_tradnl" sz="4800" dirty="0">
              <a:solidFill>
                <a:schemeClr val="tx1"/>
              </a:solidFill>
            </a:endParaRPr>
          </a:p>
        </p:txBody>
      </p:sp>
      <p:pic>
        <p:nvPicPr>
          <p:cNvPr id="5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118" y="63489"/>
            <a:ext cx="1502176" cy="185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2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7" y="717799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es-ES" sz="4000" b="1" dirty="0" smtClean="0">
                <a:solidFill>
                  <a:schemeClr val="tx1"/>
                </a:solidFill>
              </a:rPr>
              <a:t>Deshágase de los ladrones </a:t>
            </a:r>
            <a:r>
              <a:rPr lang="es-ES" sz="4000" b="1" dirty="0" smtClean="0">
                <a:solidFill>
                  <a:srgbClr val="FF0080"/>
                </a:solidFill>
              </a:rPr>
              <a:t>del tiempo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  <p:pic>
        <p:nvPicPr>
          <p:cNvPr id="16388" name="Picture 4" descr="ncierra a los ladrones de tiempo - LegalTod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897" y="2279877"/>
            <a:ext cx="7086600" cy="3986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78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7" y="717799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es-ES" sz="4000" b="1" dirty="0" smtClean="0">
                <a:solidFill>
                  <a:schemeClr val="tx1"/>
                </a:solidFill>
              </a:rPr>
              <a:t>Sepa decir </a:t>
            </a:r>
            <a:r>
              <a:rPr lang="es-ES" sz="4000" b="1" dirty="0" smtClean="0">
                <a:solidFill>
                  <a:srgbClr val="FF0080"/>
                </a:solidFill>
              </a:rPr>
              <a:t>“no”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  <p:pic>
        <p:nvPicPr>
          <p:cNvPr id="17410" name="Picture 2" descr=" Técnicas para saber decir NO | Psicólogos Barcel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947" y="2253343"/>
            <a:ext cx="476250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93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22847" y="717799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es-ES" sz="4000" b="1" dirty="0" smtClean="0">
                <a:solidFill>
                  <a:schemeClr val="tx1"/>
                </a:solidFill>
              </a:rPr>
              <a:t>“Despilfarre” un tiempo </a:t>
            </a:r>
            <a:r>
              <a:rPr lang="es-ES" sz="4000" b="1" dirty="0" smtClean="0">
                <a:solidFill>
                  <a:srgbClr val="FF0080"/>
                </a:solidFill>
              </a:rPr>
              <a:t>para usted</a:t>
            </a:r>
            <a:endParaRPr lang="es-ES_tradnl" sz="4000" b="1" dirty="0">
              <a:solidFill>
                <a:srgbClr val="FF0080"/>
              </a:solidFill>
            </a:endParaRPr>
          </a:p>
        </p:txBody>
      </p:sp>
      <p:pic>
        <p:nvPicPr>
          <p:cNvPr id="18434" name="Picture 2" descr="iempo Para Mí Fotos, Retratos, Imágenes Y Fotografía De Archivo Libres De  Derecho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586" y="2432957"/>
            <a:ext cx="5519221" cy="367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32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365" y="727364"/>
            <a:ext cx="7345878" cy="4938650"/>
          </a:xfrm>
        </p:spPr>
        <p:txBody>
          <a:bodyPr>
            <a:noAutofit/>
          </a:bodyPr>
          <a:lstStyle/>
          <a:p>
            <a:r>
              <a:rPr lang="es-ES_tradnl" sz="5400" dirty="0" smtClean="0">
                <a:solidFill>
                  <a:srgbClr val="FF0080"/>
                </a:solidFill>
              </a:rPr>
              <a:t>“</a:t>
            </a:r>
            <a:r>
              <a:rPr lang="es-ES_tradnl" sz="5400" dirty="0" smtClean="0">
                <a:solidFill>
                  <a:srgbClr val="000000"/>
                </a:solidFill>
              </a:rPr>
              <a:t>tu futuro depender</a:t>
            </a:r>
            <a:r>
              <a:rPr lang="es-ES" sz="5400" dirty="0" smtClean="0">
                <a:solidFill>
                  <a:srgbClr val="000000"/>
                </a:solidFill>
              </a:rPr>
              <a:t>á de lo que hagas hoy,</a:t>
            </a:r>
            <a:r>
              <a:rPr lang="is-IS" sz="5400" dirty="0" smtClean="0">
                <a:solidFill>
                  <a:srgbClr val="000000"/>
                </a:solidFill>
              </a:rPr>
              <a:t> no </a:t>
            </a:r>
            <a:r>
              <a:rPr lang="is-IS" sz="5400" dirty="0" smtClean="0">
                <a:solidFill>
                  <a:srgbClr val="FF0080"/>
                </a:solidFill>
              </a:rPr>
              <a:t>mañana</a:t>
            </a:r>
            <a:r>
              <a:rPr lang="es-ES_tradnl" sz="5400" dirty="0" smtClean="0">
                <a:solidFill>
                  <a:schemeClr val="tx1"/>
                </a:solidFill>
              </a:rPr>
              <a:t>”</a:t>
            </a:r>
            <a:r>
              <a:rPr lang="es-ES_tradnl" sz="5400" dirty="0" smtClean="0">
                <a:solidFill>
                  <a:srgbClr val="000000"/>
                </a:solidFill>
              </a:rPr>
              <a:t>.</a:t>
            </a:r>
            <a:r>
              <a:rPr lang="es-ES_tradnl" sz="4400" dirty="0" smtClean="0">
                <a:solidFill>
                  <a:srgbClr val="000000"/>
                </a:solidFill>
              </a:rPr>
              <a:t/>
            </a:r>
            <a:br>
              <a:rPr lang="es-ES_tradnl" sz="4400" dirty="0" smtClean="0">
                <a:solidFill>
                  <a:srgbClr val="000000"/>
                </a:solidFill>
              </a:rPr>
            </a:br>
            <a:endParaRPr lang="es-ES_tradnl" sz="4400" dirty="0">
              <a:solidFill>
                <a:srgbClr val="FF0080"/>
              </a:solidFill>
            </a:endParaRPr>
          </a:p>
        </p:txBody>
      </p:sp>
      <p:pic>
        <p:nvPicPr>
          <p:cNvPr id="7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2878" y="168703"/>
            <a:ext cx="1502176" cy="185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47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46169" y="770412"/>
            <a:ext cx="2641632" cy="1143000"/>
          </a:xfrm>
        </p:spPr>
        <p:txBody>
          <a:bodyPr>
            <a:noAutofit/>
          </a:bodyPr>
          <a:lstStyle/>
          <a:p>
            <a:pPr algn="ctr"/>
            <a:r>
              <a:rPr lang="es-G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Muchas </a:t>
            </a:r>
            <a:br>
              <a:rPr lang="es-G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GT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gracias</a:t>
            </a:r>
            <a:endParaRPr lang="es-GT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Marcador de posición de contenido 13"/>
          <p:cNvSpPr>
            <a:spLocks noGrp="1"/>
          </p:cNvSpPr>
          <p:nvPr>
            <p:ph idx="1"/>
          </p:nvPr>
        </p:nvSpPr>
        <p:spPr>
          <a:xfrm>
            <a:off x="5580628" y="3003259"/>
            <a:ext cx="3634795" cy="2160080"/>
          </a:xfrm>
          <a:noFill/>
        </p:spPr>
        <p:txBody>
          <a:bodyPr rtlCol="0">
            <a:normAutofit/>
          </a:bodyPr>
          <a:lstStyle/>
          <a:p>
            <a:pPr marL="0" indent="0" algn="just">
              <a:buClr>
                <a:srgbClr val="DD2E89"/>
              </a:buClr>
              <a:buNone/>
            </a:pPr>
            <a:endParaRPr lang="es-ES" sz="2101" b="1" dirty="0">
              <a:latin typeface="Century Gothic" panose="020B0502020202020204" pitchFamily="34" charset="0"/>
            </a:endParaRPr>
          </a:p>
          <a:p>
            <a:pPr marL="342889" lvl="1" indent="0" algn="just">
              <a:buClr>
                <a:srgbClr val="DD2E89"/>
              </a:buClr>
              <a:buNone/>
            </a:pPr>
            <a:r>
              <a:rPr lang="es-ES" sz="1800" b="1" dirty="0">
                <a:latin typeface="Century Gothic" panose="020B0502020202020204" pitchFamily="34" charset="0"/>
              </a:rPr>
              <a:t>		</a:t>
            </a:r>
            <a:endParaRPr lang="es-ES" sz="2101" dirty="0">
              <a:latin typeface="Century Gothic" panose="020B0502020202020204" pitchFamily="34" charset="0"/>
            </a:endParaRPr>
          </a:p>
          <a:p>
            <a:pPr algn="just">
              <a:buClr>
                <a:srgbClr val="DD2E89"/>
              </a:buClr>
            </a:pPr>
            <a:endParaRPr lang="es-ES" sz="2101" dirty="0">
              <a:latin typeface="Century Gothic" panose="020B0502020202020204" pitchFamily="34" charset="0"/>
            </a:endParaRPr>
          </a:p>
          <a:p>
            <a:pPr algn="just">
              <a:buClr>
                <a:srgbClr val="DD2E89"/>
              </a:buClr>
            </a:pPr>
            <a:endParaRPr lang="es-ES" sz="2101" dirty="0">
              <a:latin typeface="Century Gothic" panose="020B0502020202020204" pitchFamily="34" charset="0"/>
            </a:endParaRPr>
          </a:p>
        </p:txBody>
      </p:sp>
      <p:grpSp>
        <p:nvGrpSpPr>
          <p:cNvPr id="12" name="Grupo 11"/>
          <p:cNvGrpSpPr/>
          <p:nvPr/>
        </p:nvGrpSpPr>
        <p:grpSpPr>
          <a:xfrm>
            <a:off x="-102090" y="549680"/>
            <a:ext cx="6642501" cy="5320095"/>
            <a:chOff x="189756" y="327720"/>
            <a:chExt cx="7920879" cy="6342332"/>
          </a:xfrm>
        </p:grpSpPr>
        <p:pic>
          <p:nvPicPr>
            <p:cNvPr id="3" name="Imagen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756" y="2341372"/>
              <a:ext cx="6493020" cy="4328680"/>
            </a:xfrm>
            <a:prstGeom prst="rect">
              <a:avLst/>
            </a:prstGeom>
          </p:spPr>
        </p:pic>
        <p:sp>
          <p:nvSpPr>
            <p:cNvPr id="5" name="Nube 4"/>
            <p:cNvSpPr/>
            <p:nvPr/>
          </p:nvSpPr>
          <p:spPr>
            <a:xfrm>
              <a:off x="4358158" y="327720"/>
              <a:ext cx="3752477" cy="2309192"/>
            </a:xfrm>
            <a:prstGeom prst="cloud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GT" sz="1350"/>
            </a:p>
          </p:txBody>
        </p:sp>
        <p:sp>
          <p:nvSpPr>
            <p:cNvPr id="10" name="Arco 9"/>
            <p:cNvSpPr/>
            <p:nvPr/>
          </p:nvSpPr>
          <p:spPr>
            <a:xfrm rot="5941637">
              <a:off x="3745868" y="1839888"/>
              <a:ext cx="1296144" cy="1296144"/>
            </a:xfrm>
            <a:prstGeom prst="arc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GT" sz="1350"/>
            </a:p>
          </p:txBody>
        </p:sp>
      </p:grpSp>
      <p:sp>
        <p:nvSpPr>
          <p:cNvPr id="13" name="Marcador de posición de contenido 13"/>
          <p:cNvSpPr txBox="1">
            <a:spLocks/>
          </p:cNvSpPr>
          <p:nvPr/>
        </p:nvSpPr>
        <p:spPr>
          <a:xfrm>
            <a:off x="5220072" y="4005064"/>
            <a:ext cx="2700010" cy="1262479"/>
          </a:xfrm>
          <a:prstGeom prst="rect">
            <a:avLst/>
          </a:prstGeom>
          <a:noFill/>
        </p:spPr>
        <p:txBody>
          <a:bodyPr vert="horz" lIns="68598" tIns="34299" rIns="68598" bIns="34299" rtlCol="0">
            <a:normAutofit/>
          </a:bodyPr>
          <a:lstStyle>
            <a:lvl1pPr marL="228531" indent="-228531" algn="l" defTabSz="9141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59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DD2E89"/>
              </a:buClr>
              <a:buNone/>
            </a:pPr>
            <a:r>
              <a:rPr lang="es-ES" sz="2800" dirty="0">
                <a:latin typeface="Century Gothic" panose="020B0502020202020204" pitchFamily="34" charset="0"/>
              </a:rPr>
              <a:t>@lulacamas</a:t>
            </a:r>
          </a:p>
          <a:p>
            <a:pPr algn="ctr">
              <a:buClr>
                <a:srgbClr val="DD2E89"/>
              </a:buClr>
            </a:pPr>
            <a:endParaRPr lang="es-ES" sz="2101" b="1" dirty="0">
              <a:latin typeface="Century Gothic" panose="020B0502020202020204" pitchFamily="34" charset="0"/>
            </a:endParaRPr>
          </a:p>
          <a:p>
            <a:pPr marL="342889" lvl="1" indent="0" algn="ctr">
              <a:buClr>
                <a:srgbClr val="DD2E89"/>
              </a:buClr>
              <a:buNone/>
            </a:pPr>
            <a:r>
              <a:rPr lang="es-ES" sz="1800" b="1" dirty="0">
                <a:latin typeface="Century Gothic" panose="020B0502020202020204" pitchFamily="34" charset="0"/>
              </a:rPr>
              <a:t>		</a:t>
            </a:r>
            <a:endParaRPr lang="es-ES" sz="2101" dirty="0">
              <a:latin typeface="Century Gothic" panose="020B0502020202020204" pitchFamily="34" charset="0"/>
            </a:endParaRPr>
          </a:p>
          <a:p>
            <a:pPr algn="ctr">
              <a:buClr>
                <a:srgbClr val="DD2E89"/>
              </a:buClr>
            </a:pPr>
            <a:endParaRPr lang="es-ES" sz="2101" dirty="0">
              <a:latin typeface="Century Gothic" panose="020B0502020202020204" pitchFamily="34" charset="0"/>
            </a:endParaRPr>
          </a:p>
          <a:p>
            <a:pPr algn="ctr">
              <a:buClr>
                <a:srgbClr val="DD2E89"/>
              </a:buClr>
            </a:pPr>
            <a:endParaRPr lang="es-ES" sz="2101" dirty="0">
              <a:latin typeface="Century Gothic" panose="020B050202020202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076056" y="3140968"/>
            <a:ext cx="2952328" cy="1016124"/>
            <a:chOff x="0" y="0"/>
            <a:chExt cx="4762500" cy="168910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201" r="47439"/>
            <a:stretch/>
          </p:blipFill>
          <p:spPr bwMode="auto">
            <a:xfrm>
              <a:off x="2286000" y="114300"/>
              <a:ext cx="2476500" cy="15748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="" xmlns:a14="http://schemas.microsoft.com/office/drawing/2010/main"/>
              </a:ext>
            </a:extLst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865" b="51406"/>
            <a:stretch/>
          </p:blipFill>
          <p:spPr bwMode="auto">
            <a:xfrm>
              <a:off x="0" y="0"/>
              <a:ext cx="2362200" cy="15367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="" xmlns:a14="http://schemas.microsoft.com/office/drawing/2010/main"/>
              </a:ext>
            </a:extLst>
          </p:spPr>
        </p:pic>
      </p:grpSp>
      <p:pic>
        <p:nvPicPr>
          <p:cNvPr id="19" name="Picture 18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" r="-1"/>
          <a:stretch/>
        </p:blipFill>
        <p:spPr bwMode="auto">
          <a:xfrm>
            <a:off x="4299431" y="4839303"/>
            <a:ext cx="729868" cy="6480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0" name="Marcador de posición de contenido 13"/>
          <p:cNvSpPr txBox="1">
            <a:spLocks/>
          </p:cNvSpPr>
          <p:nvPr/>
        </p:nvSpPr>
        <p:spPr>
          <a:xfrm>
            <a:off x="5019089" y="5019246"/>
            <a:ext cx="3224903" cy="468129"/>
          </a:xfrm>
          <a:prstGeom prst="rect">
            <a:avLst/>
          </a:prstGeom>
          <a:noFill/>
        </p:spPr>
        <p:txBody>
          <a:bodyPr vert="horz" lIns="68598" tIns="34299" rIns="68598" bIns="34299" rtlCol="0">
            <a:normAutofit fontScale="25000" lnSpcReduction="20000"/>
          </a:bodyPr>
          <a:lstStyle>
            <a:lvl1pPr marL="228531" indent="-228531" algn="l" defTabSz="9141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59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DD2E89"/>
              </a:buClr>
              <a:buNone/>
            </a:pPr>
            <a:r>
              <a:rPr lang="es-GT" sz="8000" b="1" dirty="0" smtClean="0">
                <a:latin typeface="Century Gothic" panose="020B0502020202020204" pitchFamily="34" charset="0"/>
              </a:rPr>
              <a:t>vidalulagt@gmail.com</a:t>
            </a:r>
          </a:p>
          <a:p>
            <a:pPr algn="ctr">
              <a:buClr>
                <a:srgbClr val="DD2E89"/>
              </a:buClr>
            </a:pPr>
            <a:endParaRPr lang="es-GT" sz="2400" b="1" dirty="0" smtClean="0">
              <a:latin typeface="Century Gothic" panose="020B0502020202020204" pitchFamily="34" charset="0"/>
            </a:endParaRPr>
          </a:p>
          <a:p>
            <a:pPr marL="342889" lvl="1" indent="0" algn="ctr">
              <a:buClr>
                <a:srgbClr val="DD2E89"/>
              </a:buClr>
              <a:buNone/>
            </a:pPr>
            <a:r>
              <a:rPr lang="es-GT" sz="2400" b="1" dirty="0" smtClean="0">
                <a:latin typeface="Century Gothic" panose="020B0502020202020204" pitchFamily="34" charset="0"/>
              </a:rPr>
              <a:t>		</a:t>
            </a:r>
            <a:endParaRPr lang="es-GT" sz="2400" dirty="0" smtClean="0">
              <a:latin typeface="Century Gothic" panose="020B0502020202020204" pitchFamily="34" charset="0"/>
            </a:endParaRPr>
          </a:p>
          <a:p>
            <a:pPr algn="ctr">
              <a:buClr>
                <a:srgbClr val="DD2E89"/>
              </a:buClr>
            </a:pPr>
            <a:endParaRPr lang="es-GT" sz="2400" dirty="0" smtClean="0">
              <a:latin typeface="Century Gothic" panose="020B0502020202020204" pitchFamily="34" charset="0"/>
            </a:endParaRPr>
          </a:p>
          <a:p>
            <a:pPr algn="ctr">
              <a:buClr>
                <a:srgbClr val="DD2E89"/>
              </a:buClr>
            </a:pPr>
            <a:endParaRPr lang="es-GT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63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31619" y="248082"/>
            <a:ext cx="7886700" cy="882218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sz="5400" b="1" dirty="0" smtClean="0">
                <a:solidFill>
                  <a:srgbClr val="000000"/>
                </a:solidFill>
              </a:rPr>
              <a:t>LAS</a:t>
            </a:r>
            <a:r>
              <a:rPr lang="es-ES_tradnl" sz="5400" b="1" dirty="0" smtClean="0"/>
              <a:t> </a:t>
            </a:r>
            <a:r>
              <a:rPr lang="es-ES_tradnl" sz="5400" b="1" dirty="0" smtClean="0">
                <a:solidFill>
                  <a:srgbClr val="FF0080"/>
                </a:solidFill>
              </a:rPr>
              <a:t>EMOCIONES</a:t>
            </a:r>
            <a:endParaRPr lang="es-ES_tradnl" sz="5400" b="1" dirty="0">
              <a:solidFill>
                <a:srgbClr val="FF0080"/>
              </a:solidFill>
            </a:endParaRPr>
          </a:p>
        </p:txBody>
      </p:sp>
      <p:grpSp>
        <p:nvGrpSpPr>
          <p:cNvPr id="10" name="Agrupar 9"/>
          <p:cNvGrpSpPr/>
          <p:nvPr/>
        </p:nvGrpSpPr>
        <p:grpSpPr>
          <a:xfrm>
            <a:off x="911039" y="1130300"/>
            <a:ext cx="7604311" cy="5561445"/>
            <a:chOff x="181945" y="686955"/>
            <a:chExt cx="7621117" cy="5547590"/>
          </a:xfrm>
        </p:grpSpPr>
        <p:pic>
          <p:nvPicPr>
            <p:cNvPr id="11" name="Imagen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5894"/>
            <a:stretch/>
          </p:blipFill>
          <p:spPr>
            <a:xfrm>
              <a:off x="181945" y="686955"/>
              <a:ext cx="7344055" cy="5547590"/>
            </a:xfrm>
            <a:prstGeom prst="rect">
              <a:avLst/>
            </a:prstGeom>
          </p:spPr>
        </p:pic>
        <p:sp>
          <p:nvSpPr>
            <p:cNvPr id="12" name="Rectángulo 11"/>
            <p:cNvSpPr/>
            <p:nvPr/>
          </p:nvSpPr>
          <p:spPr>
            <a:xfrm>
              <a:off x="6082145" y="2438400"/>
              <a:ext cx="1720917" cy="17872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mtClean="0"/>
                <a:t> </a:t>
              </a:r>
              <a:endParaRPr lang="es-ES_tradnl"/>
            </a:p>
          </p:txBody>
        </p:sp>
      </p:grpSp>
    </p:spTree>
    <p:extLst>
      <p:ext uri="{BB962C8B-B14F-4D97-AF65-F5344CB8AC3E}">
        <p14:creationId xmlns:p14="http://schemas.microsoft.com/office/powerpoint/2010/main" val="379450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929" y="1600200"/>
            <a:ext cx="4489992" cy="4479925"/>
          </a:xfrm>
        </p:spPr>
      </p:pic>
      <p:sp>
        <p:nvSpPr>
          <p:cNvPr id="7" name="Marcador de texto 6"/>
          <p:cNvSpPr>
            <a:spLocks noGrp="1"/>
          </p:cNvSpPr>
          <p:nvPr>
            <p:ph type="body" sz="half" idx="2"/>
          </p:nvPr>
        </p:nvSpPr>
        <p:spPr>
          <a:xfrm>
            <a:off x="408439" y="1932709"/>
            <a:ext cx="3477490" cy="3276600"/>
          </a:xfrm>
        </p:spPr>
        <p:txBody>
          <a:bodyPr>
            <a:normAutofit fontScale="77500" lnSpcReduction="20000"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 smtClean="0"/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  <a:p>
            <a:pPr marL="285750" marR="0" lvl="0" indent="-2857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dirty="0"/>
              <a:t> </a:t>
            </a:r>
            <a:r>
              <a:rPr lang="es-ES_tradnl" dirty="0" smtClean="0"/>
              <a:t>     </a:t>
            </a:r>
            <a:r>
              <a:rPr lang="es-ES_tradnl" sz="3200" b="0" dirty="0" smtClean="0">
                <a:latin typeface="Century Gothic" charset="0"/>
                <a:ea typeface="Century Gothic" charset="0"/>
                <a:cs typeface="Century Gothic" charset="0"/>
              </a:rPr>
              <a:t>La rueda creada por el Psicólogo Robert Plutchik nos muestra como a partir de las emociones primarias, surgen las emociones secundarias.  </a:t>
            </a:r>
            <a:endParaRPr lang="es-ES_tradnl" sz="3200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199" y="152718"/>
            <a:ext cx="7918721" cy="1371600"/>
          </a:xfrm>
        </p:spPr>
        <p:txBody>
          <a:bodyPr>
            <a:normAutofit/>
          </a:bodyPr>
          <a:lstStyle/>
          <a:p>
            <a:r>
              <a:rPr lang="es-ES_tradnl" sz="4000" dirty="0" smtClean="0">
                <a:solidFill>
                  <a:schemeClr val="tx1"/>
                </a:solidFill>
              </a:rPr>
              <a:t>La rueda de </a:t>
            </a:r>
            <a:r>
              <a:rPr lang="es-ES_tradnl" sz="4000" dirty="0" smtClean="0"/>
              <a:t>las emociones</a:t>
            </a:r>
            <a:endParaRPr lang="es-ES_tradnl" sz="4000" dirty="0"/>
          </a:p>
        </p:txBody>
      </p:sp>
    </p:spTree>
    <p:extLst>
      <p:ext uri="{BB962C8B-B14F-4D97-AF65-F5344CB8AC3E}">
        <p14:creationId xmlns:p14="http://schemas.microsoft.com/office/powerpoint/2010/main" val="94169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2399" y="1064984"/>
            <a:ext cx="7772400" cy="3505360"/>
          </a:xfrm>
        </p:spPr>
        <p:txBody>
          <a:bodyPr/>
          <a:lstStyle/>
          <a:p>
            <a:r>
              <a:rPr lang="es-GT" sz="8000" dirty="0" smtClean="0"/>
              <a:t>La nueva era y </a:t>
            </a:r>
            <a:r>
              <a:rPr lang="es-GT" sz="8000" dirty="0" smtClean="0">
                <a:solidFill>
                  <a:srgbClr val="FF0080"/>
                </a:solidFill>
              </a:rPr>
              <a:t>el tiempo</a:t>
            </a:r>
            <a:endParaRPr lang="es-GT" sz="8000" dirty="0">
              <a:solidFill>
                <a:srgbClr val="FF0080"/>
              </a:solidFill>
            </a:endParaRPr>
          </a:p>
        </p:txBody>
      </p:sp>
      <p:pic>
        <p:nvPicPr>
          <p:cNvPr id="1028" name="Picture 4" descr="ambio de hora en marzo: ¿se atrasará o se adelantará el reloj? | M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92" r="25182"/>
          <a:stretch/>
        </p:blipFill>
        <p:spPr bwMode="auto">
          <a:xfrm>
            <a:off x="5597235" y="3181089"/>
            <a:ext cx="2494104" cy="2778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97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617159"/>
            <a:ext cx="6858000" cy="1967893"/>
          </a:xfrm>
        </p:spPr>
        <p:txBody>
          <a:bodyPr>
            <a:normAutofit lnSpcReduction="10000"/>
          </a:bodyPr>
          <a:lstStyle/>
          <a:p>
            <a:pPr algn="ctr"/>
            <a:r>
              <a:rPr lang="es-ES" sz="5400" b="1" dirty="0" smtClean="0">
                <a:solidFill>
                  <a:srgbClr val="FF0080"/>
                </a:solidFill>
              </a:rPr>
              <a:t>24 horas</a:t>
            </a:r>
          </a:p>
          <a:p>
            <a:pPr algn="ctr"/>
            <a:r>
              <a:rPr lang="es-ES" sz="5400" b="1" dirty="0" smtClean="0">
                <a:solidFill>
                  <a:srgbClr val="FF0080"/>
                </a:solidFill>
              </a:rPr>
              <a:t>7 días</a:t>
            </a:r>
            <a:endParaRPr lang="es-GT" sz="5400" b="1" dirty="0">
              <a:solidFill>
                <a:srgbClr val="FF008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663237"/>
            <a:ext cx="7772400" cy="1113249"/>
          </a:xfrm>
        </p:spPr>
        <p:txBody>
          <a:bodyPr>
            <a:normAutofit/>
          </a:bodyPr>
          <a:lstStyle/>
          <a:p>
            <a:pPr algn="ctr"/>
            <a:r>
              <a:rPr lang="es-GT" sz="3200" b="1" dirty="0" smtClean="0">
                <a:latin typeface="Century Gothic"/>
                <a:cs typeface="Century Gothic"/>
              </a:rPr>
              <a:t>Todos tenemos</a:t>
            </a:r>
            <a:endParaRPr lang="es-GT" sz="3200" b="1" dirty="0">
              <a:latin typeface="Century Gothic"/>
              <a:cs typeface="Century Gothic"/>
            </a:endParaRPr>
          </a:p>
        </p:txBody>
      </p:sp>
      <p:pic>
        <p:nvPicPr>
          <p:cNvPr id="2052" name="Picture 4" descr="oncierto Multitudinario. Personas Felices Con Vectores Mirando Haci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1" t="6273" r="8012" b="15674"/>
          <a:stretch/>
        </p:blipFill>
        <p:spPr bwMode="auto">
          <a:xfrm>
            <a:off x="2008414" y="3396343"/>
            <a:ext cx="5127172" cy="310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71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1585" y="771410"/>
            <a:ext cx="6858000" cy="1655762"/>
          </a:xfrm>
        </p:spPr>
        <p:txBody>
          <a:bodyPr>
            <a:normAutofit/>
          </a:bodyPr>
          <a:lstStyle/>
          <a:p>
            <a:pPr algn="ctr"/>
            <a:r>
              <a:rPr lang="es-ES_tradnl" sz="5400" b="1" dirty="0" smtClean="0">
                <a:solidFill>
                  <a:srgbClr val="FF0080"/>
                </a:solidFill>
              </a:rPr>
              <a:t>tiempo</a:t>
            </a:r>
            <a:endParaRPr lang="es-GT" sz="5400" b="1" dirty="0">
              <a:solidFill>
                <a:srgbClr val="FF008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14385" y="132131"/>
            <a:ext cx="7772400" cy="1113249"/>
          </a:xfrm>
        </p:spPr>
        <p:txBody>
          <a:bodyPr>
            <a:normAutofit/>
          </a:bodyPr>
          <a:lstStyle/>
          <a:p>
            <a:pPr algn="ctr"/>
            <a:r>
              <a:rPr lang="es-GT" sz="3200" b="1" dirty="0" smtClean="0">
                <a:latin typeface="Century Gothic"/>
                <a:cs typeface="Century Gothic"/>
              </a:rPr>
              <a:t>Porque perdemos el</a:t>
            </a:r>
            <a:endParaRPr lang="es-GT" sz="3200" b="1" dirty="0">
              <a:latin typeface="Century Gothic"/>
              <a:cs typeface="Century Gothic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203203" y="1599291"/>
            <a:ext cx="695498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charset="0"/>
              <a:buChar char="•"/>
            </a:pPr>
            <a:r>
              <a:rPr lang="es-ES_tradnl" sz="2200" dirty="0">
                <a:latin typeface="Century Gothic" charset="0"/>
                <a:ea typeface="Century Gothic" charset="0"/>
                <a:cs typeface="Century Gothic" charset="0"/>
              </a:rPr>
              <a:t>Falta de </a:t>
            </a:r>
            <a:r>
              <a:rPr lang="es-ES_tradnl" sz="2200" dirty="0" smtClean="0">
                <a:latin typeface="Century Gothic" charset="0"/>
                <a:ea typeface="Century Gothic" charset="0"/>
                <a:cs typeface="Century Gothic" charset="0"/>
              </a:rPr>
              <a:t>objetivos</a:t>
            </a:r>
            <a:r>
              <a:rPr lang="es-ES_tradnl" sz="2200" dirty="0">
                <a:latin typeface="Century Gothic" charset="0"/>
                <a:ea typeface="Century Gothic" charset="0"/>
                <a:cs typeface="Century Gothic" charset="0"/>
              </a:rPr>
              <a:t>  </a:t>
            </a:r>
          </a:p>
          <a:p>
            <a:pPr marL="285750" lvl="0" indent="-285750">
              <a:buFont typeface="Arial" charset="0"/>
              <a:buChar char="•"/>
            </a:pPr>
            <a:r>
              <a:rPr lang="es-ES_tradnl" sz="2200" dirty="0">
                <a:latin typeface="Century Gothic" charset="0"/>
                <a:ea typeface="Century Gothic" charset="0"/>
                <a:cs typeface="Century Gothic" charset="0"/>
              </a:rPr>
              <a:t>Deficiente o nula </a:t>
            </a:r>
            <a:r>
              <a:rPr lang="es-ES_tradnl" sz="2200" dirty="0" smtClean="0">
                <a:latin typeface="Century Gothic" charset="0"/>
                <a:ea typeface="Century Gothic" charset="0"/>
                <a:cs typeface="Century Gothic" charset="0"/>
              </a:rPr>
              <a:t>planificación</a:t>
            </a:r>
            <a:endParaRPr lang="es-ES_tradnl" sz="22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s-ES_tradnl" sz="2200" dirty="0">
                <a:latin typeface="Century Gothic" charset="0"/>
                <a:ea typeface="Century Gothic" charset="0"/>
                <a:cs typeface="Century Gothic" charset="0"/>
              </a:rPr>
              <a:t>Algunas malas costumbres propias de nuestra cultura e </a:t>
            </a:r>
            <a:r>
              <a:rPr lang="es-ES_tradnl" sz="2200" dirty="0" smtClean="0">
                <a:latin typeface="Century Gothic" charset="0"/>
                <a:ea typeface="Century Gothic" charset="0"/>
                <a:cs typeface="Century Gothic" charset="0"/>
              </a:rPr>
              <a:t>idiosincrasia</a:t>
            </a:r>
            <a:endParaRPr lang="es-ES_tradnl" sz="22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s-ES_tradnl" sz="2200" dirty="0">
                <a:latin typeface="Century Gothic" charset="0"/>
                <a:ea typeface="Century Gothic" charset="0"/>
                <a:cs typeface="Century Gothic" charset="0"/>
              </a:rPr>
              <a:t>La </a:t>
            </a:r>
            <a:r>
              <a:rPr lang="es-ES_tradnl" sz="2200" dirty="0" smtClean="0">
                <a:latin typeface="Century Gothic" charset="0"/>
                <a:ea typeface="Century Gothic" charset="0"/>
                <a:cs typeface="Century Gothic" charset="0"/>
              </a:rPr>
              <a:t>impuntualidad</a:t>
            </a:r>
            <a:endParaRPr lang="es-ES_tradnl" sz="22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s-ES_tradnl" sz="2200" dirty="0">
                <a:latin typeface="Century Gothic" charset="0"/>
                <a:ea typeface="Century Gothic" charset="0"/>
                <a:cs typeface="Century Gothic" charset="0"/>
              </a:rPr>
              <a:t>La </a:t>
            </a:r>
            <a:r>
              <a:rPr lang="es-ES_tradnl" sz="2200" dirty="0" smtClean="0">
                <a:latin typeface="Century Gothic" charset="0"/>
                <a:ea typeface="Century Gothic" charset="0"/>
                <a:cs typeface="Century Gothic" charset="0"/>
              </a:rPr>
              <a:t>procrastinación</a:t>
            </a:r>
            <a:endParaRPr lang="es-ES_tradnl" sz="22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s-ES_tradnl" sz="2200" dirty="0">
                <a:latin typeface="Century Gothic" charset="0"/>
                <a:ea typeface="Century Gothic" charset="0"/>
                <a:cs typeface="Century Gothic" charset="0"/>
              </a:rPr>
              <a:t>El mal uso de las redes sociales y la tecnología en </a:t>
            </a:r>
            <a:r>
              <a:rPr lang="es-ES_tradnl" sz="2200" dirty="0" smtClean="0">
                <a:latin typeface="Century Gothic" charset="0"/>
                <a:ea typeface="Century Gothic" charset="0"/>
                <a:cs typeface="Century Gothic" charset="0"/>
              </a:rPr>
              <a:t>general</a:t>
            </a:r>
            <a:r>
              <a:rPr lang="es-ES_tradnl" sz="2200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</a:p>
          <a:p>
            <a:pPr marL="285750" lvl="0" indent="-285750">
              <a:buFont typeface="Arial" charset="0"/>
              <a:buChar char="•"/>
            </a:pPr>
            <a:r>
              <a:rPr lang="es-ES_tradnl" sz="2200" dirty="0">
                <a:latin typeface="Century Gothic" charset="0"/>
                <a:ea typeface="Century Gothic" charset="0"/>
                <a:cs typeface="Century Gothic" charset="0"/>
              </a:rPr>
              <a:t>No saber </a:t>
            </a:r>
            <a:r>
              <a:rPr lang="es-ES_tradnl" sz="2200" dirty="0" smtClean="0">
                <a:latin typeface="Century Gothic" charset="0"/>
                <a:ea typeface="Century Gothic" charset="0"/>
                <a:cs typeface="Century Gothic" charset="0"/>
              </a:rPr>
              <a:t>delegar</a:t>
            </a:r>
            <a:endParaRPr lang="es-ES_tradnl" sz="22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s-ES_tradnl" sz="2200" dirty="0">
                <a:latin typeface="Century Gothic" charset="0"/>
                <a:ea typeface="Century Gothic" charset="0"/>
                <a:cs typeface="Century Gothic" charset="0"/>
              </a:rPr>
              <a:t>Ineficiente gestión de la </a:t>
            </a:r>
            <a:r>
              <a:rPr lang="es-ES_tradnl" sz="2200" dirty="0" smtClean="0">
                <a:latin typeface="Century Gothic" charset="0"/>
                <a:ea typeface="Century Gothic" charset="0"/>
                <a:cs typeface="Century Gothic" charset="0"/>
              </a:rPr>
              <a:t>agenda</a:t>
            </a:r>
            <a:endParaRPr lang="es-ES_tradnl" sz="22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s-ES_tradnl" sz="2200" dirty="0">
                <a:latin typeface="Century Gothic" charset="0"/>
                <a:ea typeface="Century Gothic" charset="0"/>
                <a:cs typeface="Century Gothic" charset="0"/>
              </a:rPr>
              <a:t>El </a:t>
            </a:r>
            <a:r>
              <a:rPr lang="es-ES_tradnl" sz="2200" dirty="0" smtClean="0">
                <a:latin typeface="Century Gothic" charset="0"/>
                <a:ea typeface="Century Gothic" charset="0"/>
                <a:cs typeface="Century Gothic" charset="0"/>
              </a:rPr>
              <a:t>perfeccionismo</a:t>
            </a:r>
            <a:endParaRPr lang="es-ES_tradnl" sz="22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s-ES_tradnl" sz="2200" dirty="0">
                <a:latin typeface="Century Gothic" charset="0"/>
                <a:ea typeface="Century Gothic" charset="0"/>
                <a:cs typeface="Century Gothic" charset="0"/>
              </a:rPr>
              <a:t>Indecisión, miedos y </a:t>
            </a:r>
            <a:r>
              <a:rPr lang="es-ES_tradnl" sz="2200" dirty="0" smtClean="0">
                <a:latin typeface="Century Gothic" charset="0"/>
                <a:ea typeface="Century Gothic" charset="0"/>
                <a:cs typeface="Century Gothic" charset="0"/>
              </a:rPr>
              <a:t>prejuicios</a:t>
            </a:r>
            <a:endParaRPr lang="es-ES_tradnl" sz="22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s-ES_tradnl" sz="2200" dirty="0">
                <a:latin typeface="Century Gothic" charset="0"/>
                <a:ea typeface="Century Gothic" charset="0"/>
                <a:cs typeface="Century Gothic" charset="0"/>
              </a:rPr>
              <a:t>Entre </a:t>
            </a:r>
            <a:r>
              <a:rPr lang="es-ES_tradnl" sz="2200" dirty="0" smtClean="0">
                <a:latin typeface="Century Gothic" charset="0"/>
                <a:ea typeface="Century Gothic" charset="0"/>
                <a:cs typeface="Century Gothic" charset="0"/>
              </a:rPr>
              <a:t>otras</a:t>
            </a:r>
            <a:endParaRPr lang="es-ES_tradnl" sz="2200" dirty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es-ES_tradnl" dirty="0"/>
          </a:p>
        </p:txBody>
      </p:sp>
      <p:pic>
        <p:nvPicPr>
          <p:cNvPr id="3074" name="Picture 2" descr="otos de Perdida de tiempo, Imágenes de Perdida de tiempo ⬇ Descargar |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4" t="3825" r="15015" b="10270"/>
          <a:stretch/>
        </p:blipFill>
        <p:spPr bwMode="auto">
          <a:xfrm>
            <a:off x="6927732" y="4045527"/>
            <a:ext cx="2003705" cy="281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11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6"/>
          <p:cNvSpPr>
            <a:spLocks noGrp="1"/>
          </p:cNvSpPr>
          <p:nvPr>
            <p:ph sz="half" idx="1"/>
          </p:nvPr>
        </p:nvSpPr>
        <p:spPr>
          <a:xfrm>
            <a:off x="863237" y="703260"/>
            <a:ext cx="3291840" cy="507093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s-ES_tradnl" sz="5200" dirty="0" smtClean="0">
                <a:solidFill>
                  <a:srgbClr val="FF0080"/>
                </a:solidFill>
              </a:rPr>
              <a:t>Ventajas</a:t>
            </a:r>
          </a:p>
          <a:p>
            <a:pPr marL="457200" indent="-457200">
              <a:buFont typeface="Arial" charset="0"/>
              <a:buChar char="•"/>
            </a:pPr>
            <a:r>
              <a:rPr lang="es-ES_tradnl" b="0" dirty="0" smtClean="0">
                <a:latin typeface="Century Gothic" charset="0"/>
                <a:ea typeface="Century Gothic" charset="0"/>
                <a:cs typeface="Century Gothic" charset="0"/>
              </a:rPr>
              <a:t>Comunicación inmediata</a:t>
            </a:r>
          </a:p>
          <a:p>
            <a:pPr marL="457200" indent="-457200">
              <a:buFont typeface="Arial" charset="0"/>
              <a:buChar char="•"/>
            </a:pPr>
            <a:r>
              <a:rPr lang="es-ES_tradnl" b="0" dirty="0" smtClean="0">
                <a:latin typeface="Century Gothic" charset="0"/>
                <a:ea typeface="Century Gothic" charset="0"/>
                <a:cs typeface="Century Gothic" charset="0"/>
              </a:rPr>
              <a:t>Acceso a información en tiempo real</a:t>
            </a:r>
          </a:p>
          <a:p>
            <a:pPr marL="457200" indent="-457200">
              <a:buFont typeface="Arial" charset="0"/>
              <a:buChar char="•"/>
            </a:pPr>
            <a:r>
              <a:rPr lang="es-ES_tradnl" b="0" dirty="0" smtClean="0">
                <a:latin typeface="Century Gothic" charset="0"/>
                <a:ea typeface="Century Gothic" charset="0"/>
                <a:cs typeface="Century Gothic" charset="0"/>
              </a:rPr>
              <a:t>Ahorro de tiempo</a:t>
            </a:r>
          </a:p>
          <a:p>
            <a:pPr marL="457200" indent="-457200">
              <a:buFont typeface="Arial" charset="0"/>
              <a:buChar char="•"/>
            </a:pPr>
            <a:r>
              <a:rPr lang="es-ES_tradnl" b="0" dirty="0" smtClean="0">
                <a:latin typeface="Century Gothic" charset="0"/>
                <a:ea typeface="Century Gothic" charset="0"/>
                <a:cs typeface="Century Gothic" charset="0"/>
              </a:rPr>
              <a:t>Nuevas formas de emprender</a:t>
            </a:r>
          </a:p>
          <a:p>
            <a:pPr marL="457200" indent="-457200">
              <a:buFont typeface="Arial" charset="0"/>
              <a:buChar char="•"/>
            </a:pPr>
            <a:r>
              <a:rPr lang="es-ES_tradnl" b="0" dirty="0" smtClean="0">
                <a:latin typeface="Century Gothic" charset="0"/>
                <a:ea typeface="Century Gothic" charset="0"/>
                <a:cs typeface="Century Gothic" charset="0"/>
              </a:rPr>
              <a:t>Igualdad en oportunidades</a:t>
            </a:r>
          </a:p>
          <a:p>
            <a:pPr marL="457200" indent="-457200">
              <a:buFont typeface="Arial" charset="0"/>
              <a:buChar char="•"/>
            </a:pPr>
            <a:r>
              <a:rPr lang="es-ES_tradnl" b="0" dirty="0" smtClean="0">
                <a:latin typeface="Century Gothic" charset="0"/>
                <a:ea typeface="Century Gothic" charset="0"/>
                <a:cs typeface="Century Gothic" charset="0"/>
              </a:rPr>
              <a:t>Interacción global</a:t>
            </a:r>
            <a:endParaRPr lang="es-ES_tradnl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8" name="Marcador de contenido 7"/>
          <p:cNvSpPr>
            <a:spLocks noGrp="1"/>
          </p:cNvSpPr>
          <p:nvPr>
            <p:ph sz="half" idx="2"/>
          </p:nvPr>
        </p:nvSpPr>
        <p:spPr>
          <a:xfrm>
            <a:off x="4412524" y="703260"/>
            <a:ext cx="3459480" cy="4525963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s-ES_tradnl" sz="5200" dirty="0" smtClean="0"/>
              <a:t>Desventajas</a:t>
            </a:r>
          </a:p>
          <a:p>
            <a:pPr marL="457200" indent="-457200">
              <a:buFont typeface="Arial" charset="0"/>
              <a:buChar char="•"/>
            </a:pPr>
            <a:r>
              <a:rPr lang="es-ES_tradnl" b="0" dirty="0" smtClean="0">
                <a:latin typeface="Century Gothic" charset="0"/>
                <a:ea typeface="Century Gothic" charset="0"/>
                <a:cs typeface="Century Gothic" charset="0"/>
              </a:rPr>
              <a:t>Distracciones</a:t>
            </a:r>
          </a:p>
          <a:p>
            <a:pPr marL="457200" indent="-457200">
              <a:buFont typeface="Arial" charset="0"/>
              <a:buChar char="•"/>
            </a:pPr>
            <a:r>
              <a:rPr lang="es-ES_tradnl" b="0" dirty="0" smtClean="0">
                <a:latin typeface="Century Gothic" charset="0"/>
                <a:ea typeface="Century Gothic" charset="0"/>
                <a:cs typeface="Century Gothic" charset="0"/>
              </a:rPr>
              <a:t>Disminución de la socialización</a:t>
            </a:r>
          </a:p>
          <a:p>
            <a:pPr marL="457200" indent="-457200">
              <a:buFont typeface="Arial" charset="0"/>
              <a:buChar char="•"/>
            </a:pPr>
            <a:r>
              <a:rPr lang="es-ES_tradnl" b="0" dirty="0" smtClean="0">
                <a:latin typeface="Century Gothic" charset="0"/>
                <a:ea typeface="Century Gothic" charset="0"/>
                <a:cs typeface="Century Gothic" charset="0"/>
              </a:rPr>
              <a:t>Exclusión</a:t>
            </a:r>
          </a:p>
          <a:p>
            <a:pPr marL="457200" indent="-457200">
              <a:buFont typeface="Arial" charset="0"/>
              <a:buChar char="•"/>
            </a:pPr>
            <a:r>
              <a:rPr lang="es-ES_tradnl" b="0" dirty="0" smtClean="0">
                <a:latin typeface="Century Gothic" charset="0"/>
                <a:ea typeface="Century Gothic" charset="0"/>
                <a:cs typeface="Century Gothic" charset="0"/>
              </a:rPr>
              <a:t>Hiperinformatividad</a:t>
            </a:r>
          </a:p>
          <a:p>
            <a:pPr marL="457200" indent="-457200">
              <a:buFont typeface="Arial" charset="0"/>
              <a:buChar char="•"/>
            </a:pPr>
            <a:r>
              <a:rPr lang="es-ES_tradnl" b="0" dirty="0" smtClean="0">
                <a:latin typeface="Century Gothic" charset="0"/>
                <a:ea typeface="Century Gothic" charset="0"/>
                <a:cs typeface="Century Gothic" charset="0"/>
              </a:rPr>
              <a:t>Dependencia</a:t>
            </a:r>
            <a:endParaRPr lang="es-ES_tradnl" b="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pic>
        <p:nvPicPr>
          <p:cNvPr id="4100" name="Picture 4" descr="irar Hacia Arriba Vectores Libres de Derechos - i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967" y="4513038"/>
            <a:ext cx="4644390" cy="234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00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6650" y="1909043"/>
            <a:ext cx="6858000" cy="1655762"/>
          </a:xfrm>
        </p:spPr>
        <p:txBody>
          <a:bodyPr>
            <a:normAutofit/>
          </a:bodyPr>
          <a:lstStyle/>
          <a:p>
            <a:pPr algn="ctr"/>
            <a:r>
              <a:rPr lang="es-GT" sz="5400" b="1" dirty="0" smtClean="0">
                <a:solidFill>
                  <a:srgbClr val="FF0080"/>
                </a:solidFill>
              </a:rPr>
              <a:t>En mi aliado</a:t>
            </a:r>
            <a:endParaRPr lang="es-GT" sz="5400" b="1" dirty="0">
              <a:solidFill>
                <a:srgbClr val="FF008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126279"/>
            <a:ext cx="7772400" cy="1008048"/>
          </a:xfrm>
        </p:spPr>
        <p:txBody>
          <a:bodyPr>
            <a:normAutofit/>
          </a:bodyPr>
          <a:lstStyle/>
          <a:p>
            <a:pPr algn="ctr"/>
            <a:r>
              <a:rPr lang="es-GT" sz="4000" b="1" dirty="0" smtClean="0">
                <a:latin typeface="Century Gothic"/>
                <a:cs typeface="Century Gothic"/>
              </a:rPr>
              <a:t>Conviertiendo el tiempo</a:t>
            </a:r>
            <a:endParaRPr lang="es-GT" sz="4000" b="1" dirty="0">
              <a:latin typeface="Century Gothic"/>
              <a:cs typeface="Century Gothic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650" y="3293469"/>
            <a:ext cx="2794000" cy="210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Custom 9">
      <a:dk1>
        <a:sysClr val="windowText" lastClr="000000"/>
      </a:dk1>
      <a:lt1>
        <a:sysClr val="window" lastClr="FFFFFF"/>
      </a:lt1>
      <a:dk2>
        <a:srgbClr val="FF0080"/>
      </a:dk2>
      <a:lt2>
        <a:srgbClr val="62BCE9"/>
      </a:lt2>
      <a:accent1>
        <a:srgbClr val="E373C8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5629</TotalTime>
  <Words>200</Words>
  <Application>Microsoft Macintosh PowerPoint</Application>
  <PresentationFormat>Presentación en pantalla (4:3)</PresentationFormat>
  <Paragraphs>71</Paragraphs>
  <Slides>24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9" baseType="lpstr">
      <vt:lpstr>Arial</vt:lpstr>
      <vt:lpstr>Arial Black</vt:lpstr>
      <vt:lpstr>Calibri</vt:lpstr>
      <vt:lpstr>Century Gothic</vt:lpstr>
      <vt:lpstr>Essential</vt:lpstr>
      <vt:lpstr>Con el tiempo a mi favor</vt:lpstr>
      <vt:lpstr>Con el tiempo  a mi favor</vt:lpstr>
      <vt:lpstr>LAS EMOCIONES</vt:lpstr>
      <vt:lpstr>La rueda de las emociones</vt:lpstr>
      <vt:lpstr>La nueva era y el tiempo</vt:lpstr>
      <vt:lpstr>Todos tenemos</vt:lpstr>
      <vt:lpstr>Porque perdemos el</vt:lpstr>
      <vt:lpstr>Presentación de PowerPoint</vt:lpstr>
      <vt:lpstr>Conviertiendo el tiempo</vt:lpstr>
      <vt:lpstr>Defina sus objetivos</vt:lpstr>
      <vt:lpstr>priorice</vt:lpstr>
      <vt:lpstr>planifique</vt:lpstr>
      <vt:lpstr>Tenga disciplina</vt:lpstr>
      <vt:lpstr>Sea puntual</vt:lpstr>
      <vt:lpstr>Aproveche los tiempos muertos</vt:lpstr>
      <vt:lpstr>Haga uso eficiente de la tecnología</vt:lpstr>
      <vt:lpstr>Haga las cosas en el momento indicado</vt:lpstr>
      <vt:lpstr>Maneje eficientemente su agenda</vt:lpstr>
      <vt:lpstr>delegue</vt:lpstr>
      <vt:lpstr>Deshágase de los ladrones del tiempo</vt:lpstr>
      <vt:lpstr>Sepa decir “no”</vt:lpstr>
      <vt:lpstr>“Despilfarre” un tiempo para usted</vt:lpstr>
      <vt:lpstr>“tu futuro dependerá de lo que hagas hoy, no mañana”. </vt:lpstr>
      <vt:lpstr>Muchas  gracias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 que el cáncer me enseñó</dc:title>
  <dc:creator>Lula Camas</dc:creator>
  <cp:lastModifiedBy>Usuario de Microsoft Office</cp:lastModifiedBy>
  <cp:revision>85</cp:revision>
  <cp:lastPrinted>2022-09-05T17:53:28Z</cp:lastPrinted>
  <dcterms:created xsi:type="dcterms:W3CDTF">2020-10-08T03:43:11Z</dcterms:created>
  <dcterms:modified xsi:type="dcterms:W3CDTF">2022-09-06T17:40:02Z</dcterms:modified>
</cp:coreProperties>
</file>